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Barlow" charset="1" panose="00000500000000000000"/>
      <p:regular r:id="rId16"/>
    </p:embeddedFont>
    <p:embeddedFont>
      <p:font typeface="Barlow Bold" charset="1" panose="00000800000000000000"/>
      <p:regular r:id="rId17"/>
    </p:embeddedFont>
    <p:embeddedFont>
      <p:font typeface="Barlow Italics" charset="1" panose="00000500000000000000"/>
      <p:regular r:id="rId18"/>
    </p:embeddedFont>
    <p:embeddedFont>
      <p:font typeface="Barlow Bold Italics" charset="1" panose="00000800000000000000"/>
      <p:regular r:id="rId19"/>
    </p:embeddedFont>
    <p:embeddedFont>
      <p:font typeface="Barlow Thin" charset="1" panose="00000300000000000000"/>
      <p:regular r:id="rId20"/>
    </p:embeddedFont>
    <p:embeddedFont>
      <p:font typeface="Barlow Thin Italics" charset="1" panose="00000300000000000000"/>
      <p:regular r:id="rId21"/>
    </p:embeddedFont>
    <p:embeddedFont>
      <p:font typeface="Barlow Extra-Light" charset="1" panose="00000300000000000000"/>
      <p:regular r:id="rId22"/>
    </p:embeddedFont>
    <p:embeddedFont>
      <p:font typeface="Barlow Extra-Light Italics" charset="1" panose="00000300000000000000"/>
      <p:regular r:id="rId23"/>
    </p:embeddedFont>
    <p:embeddedFont>
      <p:font typeface="Barlow Light" charset="1" panose="00000400000000000000"/>
      <p:regular r:id="rId24"/>
    </p:embeddedFont>
    <p:embeddedFont>
      <p:font typeface="Barlow Light Italics" charset="1" panose="00000400000000000000"/>
      <p:regular r:id="rId25"/>
    </p:embeddedFont>
    <p:embeddedFont>
      <p:font typeface="Barlow Medium" charset="1" panose="00000600000000000000"/>
      <p:regular r:id="rId26"/>
    </p:embeddedFont>
    <p:embeddedFont>
      <p:font typeface="Barlow Medium Italics" charset="1" panose="00000600000000000000"/>
      <p:regular r:id="rId27"/>
    </p:embeddedFont>
    <p:embeddedFont>
      <p:font typeface="Barlow Semi-Bold" charset="1" panose="00000700000000000000"/>
      <p:regular r:id="rId28"/>
    </p:embeddedFont>
    <p:embeddedFont>
      <p:font typeface="Barlow Semi-Bold Italics" charset="1" panose="00000700000000000000"/>
      <p:regular r:id="rId29"/>
    </p:embeddedFont>
    <p:embeddedFont>
      <p:font typeface="Barlow Ultra-Bold" charset="1" panose="00000900000000000000"/>
      <p:regular r:id="rId30"/>
    </p:embeddedFont>
    <p:embeddedFont>
      <p:font typeface="Barlow Ultra-Bold Italics" charset="1" panose="00000900000000000000"/>
      <p:regular r:id="rId31"/>
    </p:embeddedFont>
    <p:embeddedFont>
      <p:font typeface="Barlow Heavy" charset="1" panose="00000A00000000000000"/>
      <p:regular r:id="rId32"/>
    </p:embeddedFont>
    <p:embeddedFont>
      <p:font typeface="Barlow Heavy Italics" charset="1" panose="00000A00000000000000"/>
      <p:regular r:id="rId33"/>
    </p:embeddedFont>
    <p:embeddedFont>
      <p:font typeface="Barlow SemiCondensed" charset="1" panose="00000506000000000000"/>
      <p:regular r:id="rId34"/>
    </p:embeddedFont>
    <p:embeddedFont>
      <p:font typeface="Barlow SemiCondensed Bold" charset="1" panose="00000806000000000000"/>
      <p:regular r:id="rId35"/>
    </p:embeddedFont>
    <p:embeddedFont>
      <p:font typeface="Barlow SemiCondensed Italics" charset="1" panose="00000506000000000000"/>
      <p:regular r:id="rId36"/>
    </p:embeddedFont>
    <p:embeddedFont>
      <p:font typeface="Barlow SemiCondensed Bold Italics" charset="1" panose="00000806000000000000"/>
      <p:regular r:id="rId37"/>
    </p:embeddedFont>
    <p:embeddedFont>
      <p:font typeface="Barlow SemiCondensed Thin" charset="1" panose="00000306000000000000"/>
      <p:regular r:id="rId38"/>
    </p:embeddedFont>
    <p:embeddedFont>
      <p:font typeface="Barlow SemiCondensed Thin Italics" charset="1" panose="00000306000000000000"/>
      <p:regular r:id="rId39"/>
    </p:embeddedFont>
    <p:embeddedFont>
      <p:font typeface="Barlow SemiCondensed Medium" charset="1" panose="00000606000000000000"/>
      <p:regular r:id="rId40"/>
    </p:embeddedFont>
    <p:embeddedFont>
      <p:font typeface="Barlow SemiCondensed Medium Italics" charset="1" panose="00000606000000000000"/>
      <p:regular r:id="rId41"/>
    </p:embeddedFont>
    <p:embeddedFont>
      <p:font typeface="Barlow SemiCondensed Semi-Bold" charset="1" panose="00000706000000000000"/>
      <p:regular r:id="rId42"/>
    </p:embeddedFont>
    <p:embeddedFont>
      <p:font typeface="Barlow SemiCondensed Semi-Bold Italics" charset="1" panose="00000706000000000000"/>
      <p:regular r:id="rId43"/>
    </p:embeddedFont>
    <p:embeddedFont>
      <p:font typeface="Barlow SemiCondensed Heavy" charset="1" panose="00000A06000000000000"/>
      <p:regular r:id="rId44"/>
    </p:embeddedFont>
    <p:embeddedFont>
      <p:font typeface="Barlow SemiCondensed Heavy Italics" charset="1" panose="00000A06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" r="0" b="-184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9655" y="0"/>
            <a:ext cx="18727310" cy="2079274"/>
            <a:chOff x="0" y="0"/>
            <a:chExt cx="3485906" cy="3870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85906" cy="387036"/>
            </a:xfrm>
            <a:custGeom>
              <a:avLst/>
              <a:gdLst/>
              <a:ahLst/>
              <a:cxnLst/>
              <a:rect r="r" b="b" t="t" l="l"/>
              <a:pathLst>
                <a:path h="387036" w="3485906">
                  <a:moveTo>
                    <a:pt x="0" y="0"/>
                  </a:moveTo>
                  <a:lnTo>
                    <a:pt x="3485906" y="0"/>
                  </a:lnTo>
                  <a:lnTo>
                    <a:pt x="3485906" y="387036"/>
                  </a:lnTo>
                  <a:lnTo>
                    <a:pt x="0" y="387036"/>
                  </a:lnTo>
                  <a:close/>
                </a:path>
              </a:pathLst>
            </a:custGeom>
            <a:solidFill>
              <a:srgbClr val="000000">
                <a:alpha val="6666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82171" y="593879"/>
            <a:ext cx="19205048" cy="105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69"/>
              </a:lnSpc>
            </a:pPr>
            <a:r>
              <a:rPr lang="en-US" sz="8092">
                <a:solidFill>
                  <a:srgbClr val="FFFFFF"/>
                </a:solidFill>
                <a:latin typeface="Barlow SemiCondensed Bold"/>
              </a:rPr>
              <a:t>HEART DISEASE DIAGNOSTIC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7179" y="9463368"/>
            <a:ext cx="6427994" cy="54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2"/>
              </a:lnSpc>
            </a:pPr>
            <a:r>
              <a:rPr lang="en-US" sz="3486">
                <a:solidFill>
                  <a:srgbClr val="292929"/>
                </a:solidFill>
                <a:latin typeface="Open Sans Extra Bold"/>
              </a:rPr>
              <a:t>-PREET JITENDRA JAIN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402"/>
            <a:ext cx="18288000" cy="10278598"/>
          </a:xfrm>
          <a:custGeom>
            <a:avLst/>
            <a:gdLst/>
            <a:ahLst/>
            <a:cxnLst/>
            <a:rect r="r" b="b" t="t" l="l"/>
            <a:pathLst>
              <a:path h="10278598" w="18288000">
                <a:moveTo>
                  <a:pt x="0" y="0"/>
                </a:moveTo>
                <a:lnTo>
                  <a:pt x="18288000" y="0"/>
                </a:lnTo>
                <a:lnTo>
                  <a:pt x="18288000" y="10278598"/>
                </a:lnTo>
                <a:lnTo>
                  <a:pt x="0" y="10278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</a:blip>
            <a:stretch>
              <a:fillRect l="0" t="-12478" r="0" b="-6284"/>
            </a:stretch>
          </a:blipFill>
        </p:spPr>
      </p:sp>
      <p:sp>
        <p:nvSpPr>
          <p:cNvPr name="AutoShape 3" id="3"/>
          <p:cNvSpPr/>
          <p:nvPr/>
        </p:nvSpPr>
        <p:spPr>
          <a:xfrm rot="5399999">
            <a:off x="4411596" y="3905655"/>
            <a:ext cx="790655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02883" y="2974558"/>
            <a:ext cx="13682234" cy="6646043"/>
            <a:chOff x="0" y="0"/>
            <a:chExt cx="3603551" cy="17503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03551" cy="1750398"/>
            </a:xfrm>
            <a:custGeom>
              <a:avLst/>
              <a:gdLst/>
              <a:ahLst/>
              <a:cxnLst/>
              <a:rect r="r" b="b" t="t" l="l"/>
              <a:pathLst>
                <a:path h="1750398" w="3603551">
                  <a:moveTo>
                    <a:pt x="0" y="0"/>
                  </a:moveTo>
                  <a:lnTo>
                    <a:pt x="3603551" y="0"/>
                  </a:lnTo>
                  <a:lnTo>
                    <a:pt x="3603551" y="1750398"/>
                  </a:lnTo>
                  <a:lnTo>
                    <a:pt x="0" y="1750398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03551" cy="1798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302883" y="2920336"/>
          <a:ext cx="13682234" cy="6754487"/>
        </p:xfrm>
        <a:graphic>
          <a:graphicData uri="http://schemas.openxmlformats.org/drawingml/2006/table">
            <a:tbl>
              <a:tblPr/>
              <a:tblGrid>
                <a:gridCol w="5745981"/>
                <a:gridCol w="7936253"/>
              </a:tblGrid>
              <a:tr h="1101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Project Title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Heart Disease Diagnostic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5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Technology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Data Science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5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Domain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Healthcare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8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Project Difficulty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Intermediate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87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Programming Language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5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 Bold"/>
                        </a:rPr>
                        <a:t>Tools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Lato"/>
                        </a:rPr>
                        <a:t>Google Colab, Power BI, Excel, Canva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-999298" y="366990"/>
            <a:ext cx="20286596" cy="2121674"/>
            <a:chOff x="0" y="0"/>
            <a:chExt cx="5342972" cy="5587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42972" cy="558795"/>
            </a:xfrm>
            <a:custGeom>
              <a:avLst/>
              <a:gdLst/>
              <a:ahLst/>
              <a:cxnLst/>
              <a:rect r="r" b="b" t="t" l="l"/>
              <a:pathLst>
                <a:path h="558795" w="5342972">
                  <a:moveTo>
                    <a:pt x="0" y="0"/>
                  </a:moveTo>
                  <a:lnTo>
                    <a:pt x="5342972" y="0"/>
                  </a:lnTo>
                  <a:lnTo>
                    <a:pt x="5342972" y="558795"/>
                  </a:lnTo>
                  <a:lnTo>
                    <a:pt x="0" y="558795"/>
                  </a:lnTo>
                  <a:close/>
                </a:path>
              </a:pathLst>
            </a:custGeom>
            <a:solidFill>
              <a:srgbClr val="292929">
                <a:alpha val="6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342972" cy="60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75118" y="466362"/>
            <a:ext cx="2110154" cy="2057400"/>
          </a:xfrm>
          <a:custGeom>
            <a:avLst/>
            <a:gdLst/>
            <a:ahLst/>
            <a:cxnLst/>
            <a:rect r="r" b="b" t="t" l="l"/>
            <a:pathLst>
              <a:path h="2057400" w="2110154">
                <a:moveTo>
                  <a:pt x="0" y="0"/>
                </a:moveTo>
                <a:lnTo>
                  <a:pt x="2110154" y="0"/>
                </a:lnTo>
                <a:lnTo>
                  <a:pt x="211015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20722" y="938548"/>
            <a:ext cx="10539866" cy="106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75"/>
              </a:lnSpc>
            </a:pPr>
            <a:r>
              <a:rPr lang="en-US" sz="6699">
                <a:solidFill>
                  <a:srgbClr val="FFFFFF"/>
                </a:solidFill>
                <a:latin typeface="Open Sans Extra Bold"/>
              </a:rPr>
              <a:t>PROJECT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2033841"/>
            <a:ext cx="9527005" cy="105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11"/>
              </a:lnSpc>
              <a:spcBef>
                <a:spcPct val="0"/>
              </a:spcBef>
            </a:pPr>
            <a:r>
              <a:rPr lang="en-US" sz="8552">
                <a:solidFill>
                  <a:srgbClr val="292929"/>
                </a:solidFill>
                <a:latin typeface="Barlow SemiCondensed Heavy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82393" y="-481811"/>
            <a:ext cx="8076608" cy="10768811"/>
          </a:xfrm>
          <a:custGeom>
            <a:avLst/>
            <a:gdLst/>
            <a:ahLst/>
            <a:cxnLst/>
            <a:rect r="r" b="b" t="t" l="l"/>
            <a:pathLst>
              <a:path h="10768811" w="8076608">
                <a:moveTo>
                  <a:pt x="0" y="0"/>
                </a:moveTo>
                <a:lnTo>
                  <a:pt x="8076609" y="0"/>
                </a:lnTo>
                <a:lnTo>
                  <a:pt x="8076609" y="10768811"/>
                </a:lnTo>
                <a:lnTo>
                  <a:pt x="0" y="1076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99723" y="1555551"/>
            <a:ext cx="1769421" cy="1530549"/>
          </a:xfrm>
          <a:custGeom>
            <a:avLst/>
            <a:gdLst/>
            <a:ahLst/>
            <a:cxnLst/>
            <a:rect r="r" b="b" t="t" l="l"/>
            <a:pathLst>
              <a:path h="1530549" w="1769421">
                <a:moveTo>
                  <a:pt x="0" y="0"/>
                </a:moveTo>
                <a:lnTo>
                  <a:pt x="1769421" y="0"/>
                </a:lnTo>
                <a:lnTo>
                  <a:pt x="1769421" y="1530549"/>
                </a:lnTo>
                <a:lnTo>
                  <a:pt x="0" y="153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74458" y="3358045"/>
            <a:ext cx="9121242" cy="451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3622">
                <a:solidFill>
                  <a:srgbClr val="292929"/>
                </a:solidFill>
                <a:latin typeface="Barlow"/>
              </a:rPr>
              <a:t>Health is real wealth in the pandemic time we all realized the brute effects of covid-19 on all</a:t>
            </a:r>
          </a:p>
          <a:p>
            <a:pPr>
              <a:lnSpc>
                <a:spcPts val="6050"/>
              </a:lnSpc>
            </a:pPr>
            <a:r>
              <a:rPr lang="en-US" sz="3622">
                <a:solidFill>
                  <a:srgbClr val="292929"/>
                </a:solidFill>
                <a:latin typeface="Barlow"/>
              </a:rPr>
              <a:t>irrespective of any status. You are required to analyze this health and medical data for better future preparation.</a:t>
            </a:r>
          </a:p>
          <a:p>
            <a:pPr>
              <a:lnSpc>
                <a:spcPts val="60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1904" y="0"/>
            <a:ext cx="20286596" cy="2390615"/>
            <a:chOff x="0" y="0"/>
            <a:chExt cx="5342972" cy="629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2972" cy="629627"/>
            </a:xfrm>
            <a:custGeom>
              <a:avLst/>
              <a:gdLst/>
              <a:ahLst/>
              <a:cxnLst/>
              <a:rect r="r" b="b" t="t" l="l"/>
              <a:pathLst>
                <a:path h="629627" w="5342972">
                  <a:moveTo>
                    <a:pt x="0" y="0"/>
                  </a:moveTo>
                  <a:lnTo>
                    <a:pt x="5342972" y="0"/>
                  </a:lnTo>
                  <a:lnTo>
                    <a:pt x="5342972" y="629627"/>
                  </a:lnTo>
                  <a:lnTo>
                    <a:pt x="0" y="629627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42972" cy="67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2426869"/>
          </a:xfrm>
          <a:custGeom>
            <a:avLst/>
            <a:gdLst/>
            <a:ahLst/>
            <a:cxnLst/>
            <a:rect r="r" b="b" t="t" l="l"/>
            <a:pathLst>
              <a:path h="2426869" w="18288000">
                <a:moveTo>
                  <a:pt x="0" y="0"/>
                </a:moveTo>
                <a:lnTo>
                  <a:pt x="18288000" y="0"/>
                </a:lnTo>
                <a:lnTo>
                  <a:pt x="18288000" y="2426869"/>
                </a:lnTo>
                <a:lnTo>
                  <a:pt x="0" y="2426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-55799" r="0" b="-3472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2336" y="2323940"/>
            <a:ext cx="17615664" cy="746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Age: The person's age in years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Sex: The person's sex (1 = male, 0 = female)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Cp: The chest pain experienced (Value 1: typical angina, Value 2: atypical angina, Value 3: non-anginal pain, Value 4: asymptomatic)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Trestbps: The person's resting blood pressure (mm Hg on admission to the hospital)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Exang: Exercise induced angina (1 = yes; 0 = no)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Oldpeak: ST depression induced by exercise relative to rest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Lato"/>
              </a:rPr>
              <a:t>ca: The number of major vessels (0-3)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71022" y="135231"/>
            <a:ext cx="2120153" cy="2120153"/>
          </a:xfrm>
          <a:custGeom>
            <a:avLst/>
            <a:gdLst/>
            <a:ahLst/>
            <a:cxnLst/>
            <a:rect r="r" b="b" t="t" l="l"/>
            <a:pathLst>
              <a:path h="2120153" w="2120153">
                <a:moveTo>
                  <a:pt x="0" y="0"/>
                </a:moveTo>
                <a:lnTo>
                  <a:pt x="2120153" y="0"/>
                </a:lnTo>
                <a:lnTo>
                  <a:pt x="2120153" y="2120153"/>
                </a:lnTo>
                <a:lnTo>
                  <a:pt x="0" y="2120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91175" y="701912"/>
            <a:ext cx="939879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DATASET INFORMATION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8596" y="-18127"/>
            <a:ext cx="20286596" cy="2390615"/>
            <a:chOff x="0" y="0"/>
            <a:chExt cx="5342972" cy="629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2972" cy="629627"/>
            </a:xfrm>
            <a:custGeom>
              <a:avLst/>
              <a:gdLst/>
              <a:ahLst/>
              <a:cxnLst/>
              <a:rect r="r" b="b" t="t" l="l"/>
              <a:pathLst>
                <a:path h="629627" w="5342972">
                  <a:moveTo>
                    <a:pt x="0" y="0"/>
                  </a:moveTo>
                  <a:lnTo>
                    <a:pt x="5342972" y="0"/>
                  </a:lnTo>
                  <a:lnTo>
                    <a:pt x="5342972" y="629627"/>
                  </a:lnTo>
                  <a:lnTo>
                    <a:pt x="0" y="629627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42972" cy="67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6254"/>
            <a:ext cx="18288000" cy="2426869"/>
          </a:xfrm>
          <a:custGeom>
            <a:avLst/>
            <a:gdLst/>
            <a:ahLst/>
            <a:cxnLst/>
            <a:rect r="r" b="b" t="t" l="l"/>
            <a:pathLst>
              <a:path h="2426869" w="18288000">
                <a:moveTo>
                  <a:pt x="0" y="0"/>
                </a:moveTo>
                <a:lnTo>
                  <a:pt x="18288000" y="0"/>
                </a:lnTo>
                <a:lnTo>
                  <a:pt x="18288000" y="2426869"/>
                </a:lnTo>
                <a:lnTo>
                  <a:pt x="0" y="2426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-55799" r="0" b="-3472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1998" y="683785"/>
            <a:ext cx="939879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DATASET INFORMATION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258" y="3057086"/>
            <a:ext cx="17091687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slope: the slope of the peak exercise ST segment (Value 1: up sloping, Value 2: flat, Value 3: down sloping)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thal: A blood disorder called thalassemia (3 = normal; 6 = fixed defect; 7 = reversable defect)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num: Heart disease (0 = no, 1 = yes)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fbs: The person's fasting blood sugar (&gt; 120 mg/dl, 1 = true; 0 = false)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restecg: Resting electrocardiograph's measurement (0 = normal, 1 = having ST-T wave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abnormality, 2 = showing probable or definite left ventricular hypertrophy by Estes' criteria)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trike="noStrike" u="none">
                <a:solidFill>
                  <a:srgbClr val="000000"/>
                </a:solidFill>
                <a:latin typeface="Lato"/>
              </a:rPr>
              <a:t>thalach: The person's maximum heart rate achieved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894"/>
          </a:xfrm>
          <a:custGeom>
            <a:avLst/>
            <a:gdLst/>
            <a:ahLst/>
            <a:cxnLst/>
            <a:rect r="r" b="b" t="t" l="l"/>
            <a:pathLst>
              <a:path h="10241894" w="18288000">
                <a:moveTo>
                  <a:pt x="0" y="0"/>
                </a:moveTo>
                <a:lnTo>
                  <a:pt x="18288000" y="0"/>
                </a:lnTo>
                <a:lnTo>
                  <a:pt x="18288000" y="10241894"/>
                </a:lnTo>
                <a:lnTo>
                  <a:pt x="0" y="10241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8596" y="0"/>
            <a:ext cx="20286596" cy="2390615"/>
            <a:chOff x="0" y="0"/>
            <a:chExt cx="5342972" cy="629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2972" cy="629627"/>
            </a:xfrm>
            <a:custGeom>
              <a:avLst/>
              <a:gdLst/>
              <a:ahLst/>
              <a:cxnLst/>
              <a:rect r="r" b="b" t="t" l="l"/>
              <a:pathLst>
                <a:path h="629627" w="5342972">
                  <a:moveTo>
                    <a:pt x="0" y="0"/>
                  </a:moveTo>
                  <a:lnTo>
                    <a:pt x="5342972" y="0"/>
                  </a:lnTo>
                  <a:lnTo>
                    <a:pt x="5342972" y="629627"/>
                  </a:lnTo>
                  <a:lnTo>
                    <a:pt x="0" y="629627"/>
                  </a:lnTo>
                  <a:close/>
                </a:path>
              </a:pathLst>
            </a:custGeom>
            <a:solidFill>
              <a:srgbClr val="1A2D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42972" cy="67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3457" y="-1265207"/>
            <a:ext cx="20174360" cy="3655822"/>
          </a:xfrm>
          <a:custGeom>
            <a:avLst/>
            <a:gdLst/>
            <a:ahLst/>
            <a:cxnLst/>
            <a:rect r="r" b="b" t="t" l="l"/>
            <a:pathLst>
              <a:path h="3655822" w="20174360">
                <a:moveTo>
                  <a:pt x="0" y="0"/>
                </a:moveTo>
                <a:lnTo>
                  <a:pt x="20174360" y="0"/>
                </a:lnTo>
                <a:lnTo>
                  <a:pt x="20174360" y="3655822"/>
                </a:lnTo>
                <a:lnTo>
                  <a:pt x="0" y="3655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70901" r="0" b="-1057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258" y="3057086"/>
            <a:ext cx="16474678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Gender Distribution Based on Heart Disease.</a:t>
            </a:r>
          </a:p>
          <a:p>
            <a:pPr>
              <a:lnSpc>
                <a:spcPts val="392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Range of A</a:t>
            </a:r>
            <a:r>
              <a:rPr lang="en-US" sz="2800">
                <a:solidFill>
                  <a:srgbClr val="000000"/>
                </a:solidFill>
                <a:latin typeface="Lato"/>
              </a:rPr>
              <a:t>ge Distribution According to their Gender.</a:t>
            </a:r>
          </a:p>
          <a:p>
            <a:pPr>
              <a:lnSpc>
                <a:spcPts val="392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Chest Pain Experienced According to Range of Age Based on Heart Disease.</a:t>
            </a:r>
          </a:p>
          <a:p>
            <a:pPr>
              <a:lnSpc>
                <a:spcPts val="392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Chest Pain Experienced in Different Age Group Based on their Gender.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Lato"/>
              </a:rPr>
              <a:t> </a:t>
            </a: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Average of </a:t>
            </a:r>
            <a:r>
              <a:rPr lang="en-US" sz="2800">
                <a:solidFill>
                  <a:srgbClr val="000000"/>
                </a:solidFill>
                <a:latin typeface="Lato"/>
              </a:rPr>
              <a:t>Cholesterol Level and The person's maximum heart rate achieved Based on Heart Disease </a:t>
            </a:r>
          </a:p>
          <a:p>
            <a:pPr>
              <a:lnSpc>
                <a:spcPts val="3920"/>
              </a:lnSpc>
            </a:pPr>
          </a:p>
          <a:p>
            <a:pPr algn="l" marL="604521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ato"/>
              </a:rPr>
              <a:t>The Average of person's resting blood pressure.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4805" y="562704"/>
            <a:ext cx="1425388" cy="1425388"/>
          </a:xfrm>
          <a:custGeom>
            <a:avLst/>
            <a:gdLst/>
            <a:ahLst/>
            <a:cxnLst/>
            <a:rect r="r" b="b" t="t" l="l"/>
            <a:pathLst>
              <a:path h="1425388" w="1425388">
                <a:moveTo>
                  <a:pt x="0" y="0"/>
                </a:moveTo>
                <a:lnTo>
                  <a:pt x="1425388" y="0"/>
                </a:lnTo>
                <a:lnTo>
                  <a:pt x="1425388" y="1425388"/>
                </a:lnTo>
                <a:lnTo>
                  <a:pt x="0" y="142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3252" y="679116"/>
            <a:ext cx="14176002" cy="9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199">
                <a:solidFill>
                  <a:srgbClr val="FFFFFF"/>
                </a:solidFill>
                <a:latin typeface="Open Sans Extra Bold"/>
              </a:rPr>
              <a:t>Key Performance Indicator (KPI)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92" t="-26417" r="0" b="-1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2420" y="5020"/>
            <a:ext cx="18727310" cy="10281980"/>
            <a:chOff x="0" y="0"/>
            <a:chExt cx="3485906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85906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85906">
                  <a:moveTo>
                    <a:pt x="0" y="0"/>
                  </a:moveTo>
                  <a:lnTo>
                    <a:pt x="3485906" y="0"/>
                  </a:lnTo>
                  <a:lnTo>
                    <a:pt x="348590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67812" y="3899423"/>
            <a:ext cx="9888013" cy="195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09"/>
              </a:lnSpc>
            </a:pPr>
            <a:r>
              <a:rPr lang="en-US" sz="11435">
                <a:solidFill>
                  <a:srgbClr val="FFFFFF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DAF-_MxBQ5g</dc:identifier>
  <dcterms:modified xsi:type="dcterms:W3CDTF">2011-08-01T06:04:30Z</dcterms:modified>
  <cp:revision>1</cp:revision>
  <dc:title>HEALTHCARE_ANALYTICS</dc:title>
</cp:coreProperties>
</file>